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Montserrat Medium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25A591F-5FF4-4C22-BE26-FA5F85A92240}">
  <a:tblStyle styleId="{E25A591F-5FF4-4C22-BE26-FA5F85A922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bold.fntdata"/><Relationship Id="rId11" Type="http://schemas.openxmlformats.org/officeDocument/2006/relationships/slide" Target="slides/slide6.xml"/><Relationship Id="rId22" Type="http://schemas.openxmlformats.org/officeDocument/2006/relationships/font" Target="fonts/MontserratMedium-boldItalic.fntdata"/><Relationship Id="rId10" Type="http://schemas.openxmlformats.org/officeDocument/2006/relationships/slide" Target="slides/slide5.xml"/><Relationship Id="rId21" Type="http://schemas.openxmlformats.org/officeDocument/2006/relationships/font" Target="fonts/MontserratMedium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Medium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919847341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919847341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c955868f3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c955868f3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c955868f3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c955868f3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c955868f3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c955868f3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92ecae06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92ecae06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c955868f3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c955868f3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c955868f3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c955868f3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c955868f3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c955868f3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94852a1c9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94852a1c9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94852a1c9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94852a1c9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c955868f3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c955868f3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c955868f3_0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c955868f3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">
  <p:cSld name="CAPTION_ONLY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-15775" y="-25"/>
            <a:ext cx="1360800" cy="5143500"/>
          </a:xfrm>
          <a:prstGeom prst="rect">
            <a:avLst/>
          </a:prstGeom>
          <a:solidFill>
            <a:srgbClr val="28C8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3"/>
          <p:cNvSpPr txBox="1"/>
          <p:nvPr/>
        </p:nvSpPr>
        <p:spPr>
          <a:xfrm>
            <a:off x="1998475" y="0"/>
            <a:ext cx="4131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type="title"/>
          </p:nvPr>
        </p:nvSpPr>
        <p:spPr>
          <a:xfrm>
            <a:off x="1793475" y="374750"/>
            <a:ext cx="73506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8C8E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1793475" y="1226663"/>
            <a:ext cx="6616800" cy="3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4699925"/>
            <a:ext cx="9144000" cy="4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mdbootstrap.com/?utm_ref_id=96808" TargetMode="External"/><Relationship Id="rId4" Type="http://schemas.openxmlformats.org/officeDocument/2006/relationships/hyperlink" Target="https://code.jquery.com/" TargetMode="External"/><Relationship Id="rId5" Type="http://schemas.openxmlformats.org/officeDocument/2006/relationships/hyperlink" Target="https://momentjs.com/" TargetMode="External"/><Relationship Id="rId6" Type="http://schemas.openxmlformats.org/officeDocument/2006/relationships/hyperlink" Target="https://www.d3-graph-gallery.com/graph/histogram_coloredTail.html" TargetMode="External"/><Relationship Id="rId7" Type="http://schemas.openxmlformats.org/officeDocument/2006/relationships/hyperlink" Target="http://tabulator.info/docs/4.7/jquery" TargetMode="External"/><Relationship Id="rId8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gif"/><Relationship Id="rId4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bhagatabhijeet.github.io/tkrsearch/index.html" TargetMode="External"/><Relationship Id="rId4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Relationship Id="rId5" Type="http://schemas.openxmlformats.org/officeDocument/2006/relationships/image" Target="../media/image26.png"/><Relationship Id="rId6" Type="http://schemas.openxmlformats.org/officeDocument/2006/relationships/image" Target="../media/image16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2.png"/><Relationship Id="rId6" Type="http://schemas.openxmlformats.org/officeDocument/2006/relationships/image" Target="../media/image17.png"/><Relationship Id="rId7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4294967295" type="body"/>
          </p:nvPr>
        </p:nvSpPr>
        <p:spPr>
          <a:xfrm>
            <a:off x="0" y="0"/>
            <a:ext cx="7333500" cy="4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Slide Speaking Assignment (up for discussion)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825" y="555175"/>
            <a:ext cx="8727777" cy="4588314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1055275" y="1562775"/>
            <a:ext cx="1117500" cy="264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Jeff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274675" y="1562775"/>
            <a:ext cx="1117500" cy="264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Jeff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5349900" y="1562775"/>
            <a:ext cx="1117500" cy="264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Jeff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7533250" y="1562775"/>
            <a:ext cx="1117500" cy="264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Varune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1135575" y="3037100"/>
            <a:ext cx="1117500" cy="264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Varune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354975" y="3037100"/>
            <a:ext cx="1117500" cy="264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Varune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430200" y="3037100"/>
            <a:ext cx="1117500" cy="264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Abhi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7613550" y="3037100"/>
            <a:ext cx="1117500" cy="264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Abhi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1135575" y="4559500"/>
            <a:ext cx="1117500" cy="264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MK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3354975" y="4559500"/>
            <a:ext cx="1117500" cy="264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MK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5430200" y="4559500"/>
            <a:ext cx="1117500" cy="264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MK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7613550" y="4559500"/>
            <a:ext cx="1117500" cy="264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MK</a:t>
            </a:r>
            <a:endParaRPr b="1"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/>
        </p:nvSpPr>
        <p:spPr>
          <a:xfrm>
            <a:off x="1174950" y="235000"/>
            <a:ext cx="73314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u="sng">
                <a:solidFill>
                  <a:schemeClr val="dk2"/>
                </a:solidFill>
              </a:rPr>
              <a:t>Git Branch and Pull Request model</a:t>
            </a:r>
            <a:endParaRPr sz="2700" u="sng">
              <a:solidFill>
                <a:schemeClr val="dk2"/>
              </a:solidFill>
            </a:endParaRPr>
          </a:p>
        </p:txBody>
      </p:sp>
      <p:pic>
        <p:nvPicPr>
          <p:cNvPr id="160" name="Google Shape;160;p23"/>
          <p:cNvPicPr preferRelativeResize="0"/>
          <p:nvPr/>
        </p:nvPicPr>
        <p:blipFill rotWithShape="1">
          <a:blip r:embed="rId3">
            <a:alphaModFix/>
          </a:blip>
          <a:srcRect b="0" l="0" r="33479" t="0"/>
          <a:stretch/>
        </p:blipFill>
        <p:spPr>
          <a:xfrm>
            <a:off x="152400" y="1242700"/>
            <a:ext cx="4457699" cy="124647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1" name="Google Shape;161;p23"/>
          <p:cNvSpPr txBox="1"/>
          <p:nvPr/>
        </p:nvSpPr>
        <p:spPr>
          <a:xfrm>
            <a:off x="355600" y="809375"/>
            <a:ext cx="62502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One branch per user. Utilization of git Pull Requests.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4375" y="1242700"/>
            <a:ext cx="4229100" cy="321945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3" name="Google Shape;16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125" y="2666850"/>
            <a:ext cx="4312251" cy="1946724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/>
          <p:nvPr/>
        </p:nvSpPr>
        <p:spPr>
          <a:xfrm>
            <a:off x="4465325" y="693525"/>
            <a:ext cx="178200" cy="396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4"/>
          <p:cNvSpPr txBox="1"/>
          <p:nvPr>
            <p:ph idx="4294967295" type="body"/>
          </p:nvPr>
        </p:nvSpPr>
        <p:spPr>
          <a:xfrm>
            <a:off x="321600" y="769725"/>
            <a:ext cx="3792000" cy="783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Dynamically </a:t>
            </a:r>
            <a:r>
              <a:rPr lang="en" sz="1200"/>
              <a:t>access</a:t>
            </a:r>
            <a:r>
              <a:rPr lang="en" sz="1200"/>
              <a:t> object w/ object of another object</a:t>
            </a:r>
            <a:r>
              <a:rPr lang="en" sz="1200"/>
              <a:t>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70" name="Google Shape;170;p24"/>
          <p:cNvSpPr txBox="1"/>
          <p:nvPr>
            <p:ph idx="4294967295" type="body"/>
          </p:nvPr>
        </p:nvSpPr>
        <p:spPr>
          <a:xfrm>
            <a:off x="882275" y="87075"/>
            <a:ext cx="73335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/>
              <a:t>Code Highlights</a:t>
            </a:r>
            <a:endParaRPr sz="2800"/>
          </a:p>
        </p:txBody>
      </p:sp>
      <p:sp>
        <p:nvSpPr>
          <p:cNvPr id="171" name="Google Shape;171;p24"/>
          <p:cNvSpPr txBox="1"/>
          <p:nvPr>
            <p:ph idx="4294967295" type="body"/>
          </p:nvPr>
        </p:nvSpPr>
        <p:spPr>
          <a:xfrm>
            <a:off x="4969800" y="769725"/>
            <a:ext cx="3792000" cy="783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Redundant error handling.</a:t>
            </a:r>
            <a:r>
              <a:rPr lang="en" sz="1200"/>
              <a:t>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625" y="1077100"/>
            <a:ext cx="3387926" cy="32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1350" y="1077100"/>
            <a:ext cx="2197200" cy="26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2525" y="1077100"/>
            <a:ext cx="2481475" cy="2648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/>
          <p:nvPr>
            <p:ph idx="4294967295" type="body"/>
          </p:nvPr>
        </p:nvSpPr>
        <p:spPr>
          <a:xfrm>
            <a:off x="882275" y="87075"/>
            <a:ext cx="73335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/>
              <a:t>Libraries Used</a:t>
            </a:r>
            <a:endParaRPr sz="28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graphicFrame>
        <p:nvGraphicFramePr>
          <p:cNvPr id="180" name="Google Shape;180;p25"/>
          <p:cNvGraphicFramePr/>
          <p:nvPr/>
        </p:nvGraphicFramePr>
        <p:xfrm>
          <a:off x="77050" y="927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{E25A591F-5FF4-4C22-BE26-FA5F85A92240}</a:tableStyleId>
              </a:tblPr>
              <a:tblGrid>
                <a:gridCol w="1278975"/>
                <a:gridCol w="1635675"/>
                <a:gridCol w="1704975"/>
                <a:gridCol w="689125"/>
              </a:tblGrid>
              <a:tr h="36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D1D2D3"/>
                          </a:solidFill>
                        </a:rPr>
                        <a:t>Library #</a:t>
                      </a:r>
                      <a:endParaRPr sz="1000">
                        <a:solidFill>
                          <a:srgbClr val="D1D2D3"/>
                        </a:solidFill>
                      </a:endParaRPr>
                    </a:p>
                  </a:txBody>
                  <a:tcPr marT="63500" marB="63500" marR="63500" marL="63500"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D1D2D3"/>
                          </a:solidFill>
                        </a:rPr>
                        <a:t>Doc Link</a:t>
                      </a:r>
                      <a:endParaRPr sz="1000">
                        <a:solidFill>
                          <a:srgbClr val="D1D2D3"/>
                        </a:solidFill>
                      </a:endParaRPr>
                    </a:p>
                  </a:txBody>
                  <a:tcPr marT="63500" marB="63500" marR="63500" marL="63500"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D1D2D3"/>
                          </a:solidFill>
                        </a:rPr>
                        <a:t>What does it do? </a:t>
                      </a:r>
                      <a:endParaRPr sz="1000">
                        <a:solidFill>
                          <a:srgbClr val="D1D2D3"/>
                        </a:solidFill>
                      </a:endParaRPr>
                    </a:p>
                  </a:txBody>
                  <a:tcPr marT="63500" marB="63500" marR="63500" marL="63500"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D1D2D3"/>
                          </a:solidFill>
                        </a:rPr>
                        <a:t>Usage</a:t>
                      </a:r>
                      <a:endParaRPr sz="1000">
                        <a:solidFill>
                          <a:srgbClr val="D1D2D3"/>
                        </a:solidFill>
                      </a:endParaRPr>
                    </a:p>
                  </a:txBody>
                  <a:tcPr marT="63500" marB="63500" marR="63500" marL="63500">
                    <a:solidFill>
                      <a:srgbClr val="073763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Mdbootstrap 4.19.1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rgbClr val="1155CC"/>
                          </a:solidFill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https://mdbootstrap.com/?utm_ref_id=96808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CSS framework for UI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CDN</a:t>
                      </a:r>
                      <a:endParaRPr sz="10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jQuery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rgbClr val="1155CC"/>
                          </a:solidFill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https://code.jquery.com/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It's a JavaScript Selector and animation lib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Local File</a:t>
                      </a:r>
                      <a:endParaRPr sz="10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moment.js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rgbClr val="1155CC"/>
                          </a:solidFill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https://momentjs.com/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Time manipulation lib. Eases the date time handling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Local file</a:t>
                      </a:r>
                      <a:endParaRPr sz="10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d3js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rgbClr val="1155CC"/>
                          </a:solidFill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https://www.d3-graph-gallery.com/graph/histogram_coloredTail.html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Its a visual graph lib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CDN</a:t>
                      </a:r>
                      <a:endParaRPr sz="10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Tabulator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rgbClr val="1155CC"/>
                          </a:solidFill>
                          <a:hlinkClick r:id="rId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http://tabulator.info/docs/4.7/jquery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Tabulator allows you to create interactive tables in seconds from any HTML Table, JavaScript Array, AJAX data source or JSON formatted data.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CDN</a:t>
                      </a:r>
                      <a:endParaRPr sz="10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pic>
        <p:nvPicPr>
          <p:cNvPr id="181" name="Google Shape;181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84400" y="1927825"/>
            <a:ext cx="3453401" cy="1813387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2" name="Google Shape;182;p25"/>
          <p:cNvSpPr txBox="1"/>
          <p:nvPr/>
        </p:nvSpPr>
        <p:spPr>
          <a:xfrm>
            <a:off x="5541625" y="1461875"/>
            <a:ext cx="33360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155CC"/>
                </a:solidFill>
              </a:rPr>
              <a:t>Spotlight: Tabulator</a:t>
            </a:r>
            <a:endParaRPr b="1" sz="1200">
              <a:solidFill>
                <a:srgbClr val="1155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1155CC"/>
                </a:solidFill>
              </a:rPr>
              <a:t>(easy visual table data/filtering etc.)</a:t>
            </a:r>
            <a:endParaRPr i="1" sz="12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idx="4294967295" type="body"/>
          </p:nvPr>
        </p:nvSpPr>
        <p:spPr>
          <a:xfrm>
            <a:off x="191050" y="922400"/>
            <a:ext cx="73854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would you do with more time?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Find better quality FREE APIs with richer data.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Implemented better graphs/visualization.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Add recent searches to UI/Local Storage and present in UI as “Saved Searches”.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88" name="Google Shape;188;p26"/>
          <p:cNvSpPr txBox="1"/>
          <p:nvPr>
            <p:ph idx="4294967295" type="body"/>
          </p:nvPr>
        </p:nvSpPr>
        <p:spPr>
          <a:xfrm>
            <a:off x="882275" y="87075"/>
            <a:ext cx="73335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/>
              <a:t>Future Developmen</a:t>
            </a:r>
            <a:r>
              <a:rPr lang="en" sz="2800" u="sng"/>
              <a:t>t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0525" y="2225825"/>
            <a:ext cx="3577000" cy="2197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>
                <a:solidFill>
                  <a:srgbClr val="434343"/>
                </a:solidFill>
              </a:rPr>
              <a:t>tkr</a:t>
            </a:r>
            <a:r>
              <a:rPr lang="en" u="sng">
                <a:solidFill>
                  <a:srgbClr val="434343"/>
                </a:solidFill>
              </a:rPr>
              <a:t>S</a:t>
            </a:r>
            <a:r>
              <a:rPr lang="en">
                <a:solidFill>
                  <a:srgbClr val="434343"/>
                </a:solidFill>
              </a:rPr>
              <a:t>earch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80" name="Google Shape;80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434343"/>
                </a:solidFill>
              </a:rPr>
              <a:t>Find your next blue chip stock or crypto</a:t>
            </a:r>
            <a:endParaRPr i="1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idx="4294967295" type="body"/>
          </p:nvPr>
        </p:nvSpPr>
        <p:spPr>
          <a:xfrm>
            <a:off x="150250" y="1345050"/>
            <a:ext cx="4211400" cy="20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is presented with Top Active Stocks &amp; Top Crypto by Volume.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they click on a Top Stock or Crypto more detailed information is displayed.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Additionally user can search for a specific stock or cryptocurrency and is presented with more info.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4389125" y="713225"/>
            <a:ext cx="178200" cy="387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 txBox="1"/>
          <p:nvPr>
            <p:ph idx="4294967295" type="body"/>
          </p:nvPr>
        </p:nvSpPr>
        <p:spPr>
          <a:xfrm>
            <a:off x="882275" y="87075"/>
            <a:ext cx="7333500" cy="13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/>
              <a:t>What does it do?</a:t>
            </a:r>
            <a:endParaRPr sz="28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6625" y="1421238"/>
            <a:ext cx="4271874" cy="2612977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idx="4294967295" type="body"/>
          </p:nvPr>
        </p:nvSpPr>
        <p:spPr>
          <a:xfrm>
            <a:off x="882275" y="87075"/>
            <a:ext cx="73335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/>
              <a:t>Code Snippet/Functionality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4" name="Google Shape;94;p17"/>
          <p:cNvSpPr txBox="1"/>
          <p:nvPr>
            <p:ph idx="4294967295" type="body"/>
          </p:nvPr>
        </p:nvSpPr>
        <p:spPr>
          <a:xfrm>
            <a:off x="4660125" y="1339800"/>
            <a:ext cx="32478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</a:rPr>
              <a:t>Animated gif</a:t>
            </a:r>
            <a:endParaRPr sz="2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 b="7527" l="0" r="0" t="0"/>
          <a:stretch/>
        </p:blipFill>
        <p:spPr>
          <a:xfrm>
            <a:off x="4154425" y="951500"/>
            <a:ext cx="4847550" cy="303975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6" name="Google Shape;96;p17"/>
          <p:cNvSpPr txBox="1"/>
          <p:nvPr/>
        </p:nvSpPr>
        <p:spPr>
          <a:xfrm>
            <a:off x="365050" y="658200"/>
            <a:ext cx="2151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155CC"/>
                </a:solidFill>
              </a:rPr>
              <a:t>Code Snippet</a:t>
            </a:r>
            <a:endParaRPr b="1" sz="1200">
              <a:solidFill>
                <a:srgbClr val="1155CC"/>
              </a:solidFill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5502250" y="658188"/>
            <a:ext cx="2151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155CC"/>
                </a:solidFill>
              </a:rPr>
              <a:t>Functionality</a:t>
            </a:r>
            <a:endParaRPr b="1" sz="1200">
              <a:solidFill>
                <a:srgbClr val="1155CC"/>
              </a:solidFill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875" y="951500"/>
            <a:ext cx="3849626" cy="3698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idx="4294967295" type="body"/>
          </p:nvPr>
        </p:nvSpPr>
        <p:spPr>
          <a:xfrm>
            <a:off x="882275" y="87075"/>
            <a:ext cx="7333500" cy="13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/>
              <a:t>Demo the working App</a:t>
            </a:r>
            <a:endParaRPr sz="2800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https://bhagatabhijeet.github.io/tkrsearch/index.html</a:t>
            </a:r>
            <a:endParaRPr sz="3100" u="sng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0638" y="1027503"/>
            <a:ext cx="5382724" cy="3292451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idx="4294967295" type="body"/>
          </p:nvPr>
        </p:nvSpPr>
        <p:spPr>
          <a:xfrm>
            <a:off x="958475" y="87075"/>
            <a:ext cx="7333500" cy="6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/>
              <a:t>Design Process</a:t>
            </a:r>
            <a:endParaRPr sz="28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50" y="3736243"/>
            <a:ext cx="2311749" cy="632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650" y="1464875"/>
            <a:ext cx="1505150" cy="10897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2" name="Google Shape;11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023" y="2698313"/>
            <a:ext cx="1420402" cy="8942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3" name="Google Shape;11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6750" y="1366578"/>
            <a:ext cx="2399551" cy="1512475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4" name="Google Shape;114;p19"/>
          <p:cNvSpPr txBox="1"/>
          <p:nvPr/>
        </p:nvSpPr>
        <p:spPr>
          <a:xfrm>
            <a:off x="215275" y="963175"/>
            <a:ext cx="2151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155CC"/>
                </a:solidFill>
              </a:rPr>
              <a:t>Brainstorm Ideas/Vote</a:t>
            </a:r>
            <a:endParaRPr b="1" sz="1200">
              <a:solidFill>
                <a:srgbClr val="1155CC"/>
              </a:solidFill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3310725" y="963175"/>
            <a:ext cx="2151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155CC"/>
                </a:solidFill>
              </a:rPr>
              <a:t>Align on Wire Frame/Flow</a:t>
            </a:r>
            <a:endParaRPr b="1" sz="1200">
              <a:solidFill>
                <a:srgbClr val="1155CC"/>
              </a:solidFill>
            </a:endParaRPr>
          </a:p>
        </p:txBody>
      </p:sp>
      <p:cxnSp>
        <p:nvCxnSpPr>
          <p:cNvPr id="116" name="Google Shape;116;p19"/>
          <p:cNvCxnSpPr/>
          <p:nvPr/>
        </p:nvCxnSpPr>
        <p:spPr>
          <a:xfrm>
            <a:off x="2647075" y="1366575"/>
            <a:ext cx="0" cy="3152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9"/>
          <p:cNvCxnSpPr/>
          <p:nvPr/>
        </p:nvCxnSpPr>
        <p:spPr>
          <a:xfrm>
            <a:off x="6145975" y="1366575"/>
            <a:ext cx="0" cy="30990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18" name="Google Shape;11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78275" y="2770626"/>
            <a:ext cx="1976300" cy="1447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9" name="Google Shape;119;p19"/>
          <p:cNvSpPr txBox="1"/>
          <p:nvPr/>
        </p:nvSpPr>
        <p:spPr>
          <a:xfrm>
            <a:off x="6490475" y="979400"/>
            <a:ext cx="2151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155CC"/>
                </a:solidFill>
              </a:rPr>
              <a:t>Earlier Versions</a:t>
            </a:r>
            <a:endParaRPr b="1" sz="1200">
              <a:solidFill>
                <a:srgbClr val="1155CC"/>
              </a:solidFill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3196750" y="3213850"/>
            <a:ext cx="2151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155CC"/>
                </a:solidFill>
              </a:rPr>
              <a:t>Research APIs</a:t>
            </a:r>
            <a:endParaRPr b="1" sz="1200">
              <a:solidFill>
                <a:srgbClr val="1155CC"/>
              </a:solidFill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2886675" y="3525850"/>
            <a:ext cx="3214500" cy="8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53935"/>
                </a:solidFill>
                <a:latin typeface="Courier New"/>
                <a:ea typeface="Courier New"/>
                <a:cs typeface="Courier New"/>
                <a:sym typeface="Courier New"/>
              </a:rPr>
              <a:t>https://www.barchartondemand.com/free</a:t>
            </a:r>
            <a:endParaRPr sz="1000">
              <a:solidFill>
                <a:srgbClr val="E5393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https://coinmarketcap.com/api/</a:t>
            </a:r>
            <a:endParaRPr sz="10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https://pro-api.coinmarketcap.com</a:t>
            </a:r>
            <a:endParaRPr sz="1000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https://marketdata.websol.barchart.com</a:t>
            </a:r>
            <a:endParaRPr sz="1000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2" name="Google Shape;122;p19"/>
          <p:cNvPicPr preferRelativeResize="0"/>
          <p:nvPr/>
        </p:nvPicPr>
        <p:blipFill rotWithShape="1">
          <a:blip r:embed="rId8">
            <a:alphaModFix/>
          </a:blip>
          <a:srcRect b="0" l="0" r="0" t="8332"/>
          <a:stretch/>
        </p:blipFill>
        <p:spPr>
          <a:xfrm>
            <a:off x="6490475" y="1415118"/>
            <a:ext cx="2151900" cy="1065132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idx="4294967295" type="body"/>
          </p:nvPr>
        </p:nvSpPr>
        <p:spPr>
          <a:xfrm>
            <a:off x="958475" y="87075"/>
            <a:ext cx="7333500" cy="6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/>
              <a:t>User Story Planning</a:t>
            </a:r>
            <a:endParaRPr sz="28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graphicFrame>
        <p:nvGraphicFramePr>
          <p:cNvPr id="128" name="Google Shape;128;p20"/>
          <p:cNvGraphicFramePr/>
          <p:nvPr/>
        </p:nvGraphicFramePr>
        <p:xfrm>
          <a:off x="282550" y="884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{E25A591F-5FF4-4C22-BE26-FA5F85A92240}</a:tableStyleId>
              </a:tblPr>
              <a:tblGrid>
                <a:gridCol w="2919325"/>
                <a:gridCol w="2661300"/>
                <a:gridCol w="303235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D1D2D3"/>
                          </a:solidFill>
                        </a:rPr>
                        <a:t>As a &lt;role&gt;,</a:t>
                      </a:r>
                      <a:endParaRPr sz="1100">
                        <a:solidFill>
                          <a:srgbClr val="D1D2D3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D1D2D3"/>
                          </a:solidFill>
                        </a:rPr>
                        <a:t>I want &lt;feature&gt;</a:t>
                      </a:r>
                      <a:endParaRPr sz="1100">
                        <a:solidFill>
                          <a:srgbClr val="D1D2D3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D1D2D3"/>
                          </a:solidFill>
                        </a:rPr>
                        <a:t>so that &lt;reason&gt;. </a:t>
                      </a:r>
                      <a:endParaRPr sz="1100">
                        <a:solidFill>
                          <a:srgbClr val="D1D2D3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73763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1. As a stock /crypto currency investor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To know the current price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I can take better investment decision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2. As a investor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I want to get history of a specific ticker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I can take better investment decision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3. As a investor and user of </a:t>
                      </a:r>
                      <a:r>
                        <a:rPr b="1" i="1" lang="en" sz="1100">
                          <a:solidFill>
                            <a:srgbClr val="0366D6"/>
                          </a:solidFill>
                        </a:rPr>
                        <a:t>t</a:t>
                      </a:r>
                      <a:r>
                        <a:rPr b="1" i="1" lang="en" sz="1100">
                          <a:solidFill>
                            <a:srgbClr val="0366D6"/>
                          </a:solidFill>
                        </a:rPr>
                        <a:t>krSearch </a:t>
                      </a:r>
                      <a:r>
                        <a:rPr lang="en" sz="1100"/>
                        <a:t>app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I want to search a stock/ currency ticker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The data is presented to me.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4. As a frequent visitor to this app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I want to save last few searches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So that I continue from where i left last time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5. As an advanced user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I want to see the graphs 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So that I can make an informed decision.</a:t>
                      </a:r>
                      <a:endParaRPr sz="11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graphicFrame>
        <p:nvGraphicFramePr>
          <p:cNvPr id="129" name="Google Shape;129;p20"/>
          <p:cNvGraphicFramePr/>
          <p:nvPr/>
        </p:nvGraphicFramePr>
        <p:xfrm>
          <a:off x="282550" y="320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{E25A591F-5FF4-4C22-BE26-FA5F85A92240}</a:tableStyleId>
              </a:tblPr>
              <a:tblGrid>
                <a:gridCol w="2919325"/>
                <a:gridCol w="2661300"/>
                <a:gridCol w="3032350"/>
              </a:tblGrid>
              <a:tr h="12700"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MVP Goals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>
                    <a:solidFill>
                      <a:srgbClr val="073763"/>
                    </a:solidFill>
                  </a:tcPr>
                </a:tc>
                <a:tc hMerge="1"/>
                <a:tc hMerge="1"/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1. As a stock /crypto currency investor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To know the current price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I can take better investment decision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2. As a investor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I want to get history of a specific ticker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I can take better investment decision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3. As a investor and user of tikrSearch app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I want to search a stock/ currency ticker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The data is presented to me.</a:t>
                      </a:r>
                      <a:endParaRPr sz="11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idx="4294967295" type="body"/>
          </p:nvPr>
        </p:nvSpPr>
        <p:spPr>
          <a:xfrm>
            <a:off x="882275" y="87075"/>
            <a:ext cx="73335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/>
              <a:t>Team Process: Project Board/Commits etc.</a:t>
            </a:r>
            <a:endParaRPr sz="1400"/>
          </a:p>
        </p:txBody>
      </p:sp>
      <p:cxnSp>
        <p:nvCxnSpPr>
          <p:cNvPr id="135" name="Google Shape;135;p21"/>
          <p:cNvCxnSpPr/>
          <p:nvPr/>
        </p:nvCxnSpPr>
        <p:spPr>
          <a:xfrm>
            <a:off x="4464100" y="908725"/>
            <a:ext cx="0" cy="3702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923" y="1831750"/>
            <a:ext cx="3850578" cy="275107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7" name="Google Shape;137;p21"/>
          <p:cNvPicPr preferRelativeResize="0"/>
          <p:nvPr/>
        </p:nvPicPr>
        <p:blipFill rotWithShape="1">
          <a:blip r:embed="rId4">
            <a:alphaModFix/>
          </a:blip>
          <a:srcRect b="0" l="24596" r="0" t="0"/>
          <a:stretch/>
        </p:blipFill>
        <p:spPr>
          <a:xfrm>
            <a:off x="4692250" y="1831750"/>
            <a:ext cx="4095128" cy="275107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138" name="Google Shape;138;p21"/>
          <p:cNvCxnSpPr/>
          <p:nvPr/>
        </p:nvCxnSpPr>
        <p:spPr>
          <a:xfrm>
            <a:off x="272625" y="1729950"/>
            <a:ext cx="85419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dot"/>
            <a:round/>
            <a:headEnd len="med" w="med" type="none"/>
            <a:tailEnd len="med" w="med" type="none"/>
          </a:ln>
        </p:spPr>
      </p:cxnSp>
      <p:graphicFrame>
        <p:nvGraphicFramePr>
          <p:cNvPr id="139" name="Google Shape;139;p21"/>
          <p:cNvGraphicFramePr/>
          <p:nvPr/>
        </p:nvGraphicFramePr>
        <p:xfrm>
          <a:off x="589713" y="769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{E25A591F-5FF4-4C22-BE26-FA5F85A92240}</a:tableStyleId>
              </a:tblPr>
              <a:tblGrid>
                <a:gridCol w="339375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>
                          <a:solidFill>
                            <a:srgbClr val="D1D2D3"/>
                          </a:solidFill>
                        </a:rPr>
                        <a:t>Front End</a:t>
                      </a:r>
                      <a:endParaRPr sz="1000">
                        <a:solidFill>
                          <a:srgbClr val="D1D2D3"/>
                        </a:solidFill>
                      </a:endParaRPr>
                    </a:p>
                  </a:txBody>
                  <a:tcPr marT="63500" marB="63500" marR="63500" marL="63500">
                    <a:solidFill>
                      <a:srgbClr val="073763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Abhijeet Bhagat  (Scrum Master/Floating Role)</a:t>
                      </a:r>
                      <a:endParaRPr sz="10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Varune Harnarine (HTML/CSS/Preso)</a:t>
                      </a:r>
                      <a:endParaRPr sz="10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graphicFrame>
        <p:nvGraphicFramePr>
          <p:cNvPr id="140" name="Google Shape;140;p21"/>
          <p:cNvGraphicFramePr/>
          <p:nvPr/>
        </p:nvGraphicFramePr>
        <p:xfrm>
          <a:off x="5042925" y="792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{E25A591F-5FF4-4C22-BE26-FA5F85A92240}</a:tableStyleId>
              </a:tblPr>
              <a:tblGrid>
                <a:gridCol w="339375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 u="sng">
                          <a:solidFill>
                            <a:srgbClr val="D1D2D3"/>
                          </a:solidFill>
                        </a:rPr>
                        <a:t>Back</a:t>
                      </a:r>
                      <a:r>
                        <a:rPr b="1" lang="en" sz="1000" u="sng">
                          <a:solidFill>
                            <a:srgbClr val="D1D2D3"/>
                          </a:solidFill>
                        </a:rPr>
                        <a:t> End</a:t>
                      </a:r>
                      <a:endParaRPr sz="1000">
                        <a:solidFill>
                          <a:srgbClr val="D1D2D3"/>
                        </a:solidFill>
                      </a:endParaRPr>
                    </a:p>
                  </a:txBody>
                  <a:tcPr marT="63500" marB="63500" marR="63500" marL="63500">
                    <a:solidFill>
                      <a:srgbClr val="073763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Muhammad Kamran</a:t>
                      </a:r>
                      <a:r>
                        <a:rPr lang="en" sz="1000"/>
                        <a:t>  (Crypto API)</a:t>
                      </a:r>
                      <a:endParaRPr sz="10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Jeff Hogg</a:t>
                      </a:r>
                      <a:r>
                        <a:rPr lang="en" sz="1000"/>
                        <a:t> (Stock API)</a:t>
                      </a:r>
                      <a:endParaRPr sz="10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idx="4294967295" type="body"/>
          </p:nvPr>
        </p:nvSpPr>
        <p:spPr>
          <a:xfrm>
            <a:off x="882275" y="87075"/>
            <a:ext cx="73335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/>
              <a:t>Mobile Responsive Layouts</a:t>
            </a:r>
            <a:endParaRPr sz="2800"/>
          </a:p>
        </p:txBody>
      </p:sp>
      <p:pic>
        <p:nvPicPr>
          <p:cNvPr id="146" name="Google Shape;146;p22"/>
          <p:cNvPicPr preferRelativeResize="0"/>
          <p:nvPr/>
        </p:nvPicPr>
        <p:blipFill rotWithShape="1">
          <a:blip r:embed="rId3">
            <a:alphaModFix/>
          </a:blip>
          <a:srcRect b="0" l="25412" r="25471" t="0"/>
          <a:stretch/>
        </p:blipFill>
        <p:spPr>
          <a:xfrm>
            <a:off x="1506475" y="1089038"/>
            <a:ext cx="1681150" cy="342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9900" y="1641350"/>
            <a:ext cx="1312024" cy="231632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 txBox="1"/>
          <p:nvPr/>
        </p:nvSpPr>
        <p:spPr>
          <a:xfrm>
            <a:off x="1271100" y="1009550"/>
            <a:ext cx="2151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155CC"/>
                </a:solidFill>
              </a:rPr>
              <a:t>iPhone</a:t>
            </a:r>
            <a:endParaRPr b="1" sz="1200">
              <a:solidFill>
                <a:srgbClr val="1155CC"/>
              </a:solidFill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3450150" y="879375"/>
            <a:ext cx="2151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155CC"/>
                </a:solidFill>
              </a:rPr>
              <a:t>Galaxy S5</a:t>
            </a:r>
            <a:endParaRPr b="1" sz="1200">
              <a:solidFill>
                <a:srgbClr val="1155CC"/>
              </a:solidFill>
            </a:endParaRPr>
          </a:p>
        </p:txBody>
      </p:sp>
      <p:grpSp>
        <p:nvGrpSpPr>
          <p:cNvPr id="150" name="Google Shape;150;p22"/>
          <p:cNvGrpSpPr/>
          <p:nvPr/>
        </p:nvGrpSpPr>
        <p:grpSpPr>
          <a:xfrm>
            <a:off x="5914725" y="1513600"/>
            <a:ext cx="1828800" cy="2664626"/>
            <a:chOff x="5838525" y="1208800"/>
            <a:chExt cx="1828800" cy="2664626"/>
          </a:xfrm>
        </p:grpSpPr>
        <p:pic>
          <p:nvPicPr>
            <p:cNvPr id="151" name="Google Shape;151;p22"/>
            <p:cNvPicPr preferRelativeResize="0"/>
            <p:nvPr/>
          </p:nvPicPr>
          <p:blipFill rotWithShape="1">
            <a:blip r:embed="rId5">
              <a:alphaModFix/>
            </a:blip>
            <a:srcRect b="13344" l="15329" r="14608" t="0"/>
            <a:stretch/>
          </p:blipFill>
          <p:spPr>
            <a:xfrm>
              <a:off x="5838525" y="1208800"/>
              <a:ext cx="1828800" cy="2664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905000" y="1465325"/>
              <a:ext cx="1681150" cy="22314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3" name="Google Shape;153;p22"/>
          <p:cNvSpPr txBox="1"/>
          <p:nvPr/>
        </p:nvSpPr>
        <p:spPr>
          <a:xfrm>
            <a:off x="5705400" y="1255300"/>
            <a:ext cx="2151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155CC"/>
                </a:solidFill>
              </a:rPr>
              <a:t>iPad</a:t>
            </a:r>
            <a:endParaRPr b="1" sz="1200">
              <a:solidFill>
                <a:srgbClr val="1155CC"/>
              </a:solidFill>
            </a:endParaRPr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5400" y="1232375"/>
            <a:ext cx="1977600" cy="327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